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IBM Plex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IBMPlexSans-regular.fntdata"/><Relationship Id="rId14" Type="http://schemas.openxmlformats.org/officeDocument/2006/relationships/slide" Target="slides/slide10.xml"/><Relationship Id="rId17" Type="http://schemas.openxmlformats.org/officeDocument/2006/relationships/font" Target="fonts/IBMPlexSans-italic.fntdata"/><Relationship Id="rId16" Type="http://schemas.openxmlformats.org/officeDocument/2006/relationships/font" Target="fonts/IBMPlex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IBMPlex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285444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285444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25a5078cf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25a5078cf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2854447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2854447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25a5078c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25a5078c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25a5078cf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25a5078cf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5a5078cf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25a5078cf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25a5078c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25a5078c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25a5078cf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25a5078cf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25a5078cf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25a5078cf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25a5078cf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25a5078cf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706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150" y="1741100"/>
            <a:ext cx="3985500" cy="26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500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INNHOLDSWORKSHOP</a:t>
            </a:r>
            <a:endParaRPr b="1" sz="2500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9850" y="4142575"/>
            <a:ext cx="1741450" cy="66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/>
          <p:nvPr>
            <p:ph type="title"/>
          </p:nvPr>
        </p:nvSpPr>
        <p:spPr>
          <a:xfrm>
            <a:off x="311700" y="673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FOR</a:t>
            </a:r>
            <a:r>
              <a:rPr lang="no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Å NÅ FLERE PERSONAS: FLERE TRAKTER</a:t>
            </a:r>
            <a:endParaRPr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190" name="Google Shape;190;p22"/>
          <p:cNvCxnSpPr/>
          <p:nvPr/>
        </p:nvCxnSpPr>
        <p:spPr>
          <a:xfrm>
            <a:off x="374025" y="340750"/>
            <a:ext cx="1199400" cy="0"/>
          </a:xfrm>
          <a:prstGeom prst="straightConnector1">
            <a:avLst/>
          </a:prstGeom>
          <a:noFill/>
          <a:ln cap="flat" cmpd="sng" w="38100">
            <a:solidFill>
              <a:srgbClr val="FF70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1" name="Google Shape;191;p22"/>
          <p:cNvSpPr txBox="1"/>
          <p:nvPr/>
        </p:nvSpPr>
        <p:spPr>
          <a:xfrm>
            <a:off x="374025" y="1475625"/>
            <a:ext cx="1530600" cy="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</a:rPr>
              <a:t>MÅLGRUPPE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92" name="Google Shape;192;p22"/>
          <p:cNvSpPr txBox="1"/>
          <p:nvPr/>
        </p:nvSpPr>
        <p:spPr>
          <a:xfrm>
            <a:off x="387900" y="2280075"/>
            <a:ext cx="1530600" cy="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</a:rPr>
              <a:t>PERSONAS</a:t>
            </a:r>
            <a:endParaRPr b="1">
              <a:solidFill>
                <a:schemeClr val="lt1"/>
              </a:solidFill>
            </a:endParaRPr>
          </a:p>
        </p:txBody>
      </p:sp>
      <p:pic>
        <p:nvPicPr>
          <p:cNvPr descr="Man blue shirt and black tie.png" id="193" name="Google Shape;19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6100" y="4087663"/>
            <a:ext cx="1055850" cy="105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1521" y="4193985"/>
            <a:ext cx="890619" cy="9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87825" y="4154268"/>
            <a:ext cx="890625" cy="1033944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2"/>
          <p:cNvSpPr txBox="1"/>
          <p:nvPr>
            <p:ph idx="1" type="body"/>
          </p:nvPr>
        </p:nvSpPr>
        <p:spPr>
          <a:xfrm>
            <a:off x="311700" y="1258463"/>
            <a:ext cx="74631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Tenker du å nå 3 personas, trenger du 3 trakter, altså 9 kampanjer.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97" name="Google Shape;197;p22"/>
          <p:cNvSpPr/>
          <p:nvPr/>
        </p:nvSpPr>
        <p:spPr>
          <a:xfrm>
            <a:off x="6935412" y="3774872"/>
            <a:ext cx="1088667" cy="914528"/>
          </a:xfrm>
          <a:prstGeom prst="flowChartMerge">
            <a:avLst/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2"/>
          <p:cNvSpPr/>
          <p:nvPr/>
        </p:nvSpPr>
        <p:spPr>
          <a:xfrm>
            <a:off x="6213075" y="2348025"/>
            <a:ext cx="2533476" cy="640848"/>
          </a:xfrm>
          <a:custGeom>
            <a:rect b="b" l="l" r="r" t="t"/>
            <a:pathLst>
              <a:path extrusionOk="0" h="35927" w="148700">
                <a:moveTo>
                  <a:pt x="0" y="499"/>
                </a:moveTo>
                <a:lnTo>
                  <a:pt x="20958" y="35927"/>
                </a:lnTo>
                <a:lnTo>
                  <a:pt x="128740" y="35927"/>
                </a:lnTo>
                <a:lnTo>
                  <a:pt x="148700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199" name="Google Shape;199;p22"/>
          <p:cNvSpPr/>
          <p:nvPr/>
        </p:nvSpPr>
        <p:spPr>
          <a:xfrm>
            <a:off x="6583610" y="3061449"/>
            <a:ext cx="1792279" cy="640794"/>
          </a:xfrm>
          <a:custGeom>
            <a:rect b="b" l="l" r="r" t="t"/>
            <a:pathLst>
              <a:path extrusionOk="0" h="32933" w="105786">
                <a:moveTo>
                  <a:pt x="0" y="0"/>
                </a:moveTo>
                <a:lnTo>
                  <a:pt x="18962" y="32933"/>
                </a:lnTo>
                <a:lnTo>
                  <a:pt x="86325" y="32933"/>
                </a:lnTo>
                <a:lnTo>
                  <a:pt x="105786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200" name="Google Shape;200;p22"/>
          <p:cNvSpPr txBox="1"/>
          <p:nvPr/>
        </p:nvSpPr>
        <p:spPr>
          <a:xfrm>
            <a:off x="6997835" y="2553445"/>
            <a:ext cx="963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TOPP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1" name="Google Shape;201;p22"/>
          <p:cNvSpPr txBox="1"/>
          <p:nvPr/>
        </p:nvSpPr>
        <p:spPr>
          <a:xfrm>
            <a:off x="6997835" y="3203145"/>
            <a:ext cx="963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MIDT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2" name="Google Shape;202;p22"/>
          <p:cNvSpPr txBox="1"/>
          <p:nvPr/>
        </p:nvSpPr>
        <p:spPr>
          <a:xfrm>
            <a:off x="6997835" y="3852846"/>
            <a:ext cx="963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BUNN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3" name="Google Shape;203;p22"/>
          <p:cNvSpPr/>
          <p:nvPr/>
        </p:nvSpPr>
        <p:spPr>
          <a:xfrm>
            <a:off x="4035875" y="3761997"/>
            <a:ext cx="1088667" cy="914528"/>
          </a:xfrm>
          <a:prstGeom prst="flowChartMerge">
            <a:avLst/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2"/>
          <p:cNvSpPr/>
          <p:nvPr/>
        </p:nvSpPr>
        <p:spPr>
          <a:xfrm>
            <a:off x="3313538" y="2335150"/>
            <a:ext cx="2533476" cy="640848"/>
          </a:xfrm>
          <a:custGeom>
            <a:rect b="b" l="l" r="r" t="t"/>
            <a:pathLst>
              <a:path extrusionOk="0" h="35927" w="148700">
                <a:moveTo>
                  <a:pt x="0" y="499"/>
                </a:moveTo>
                <a:lnTo>
                  <a:pt x="20958" y="35927"/>
                </a:lnTo>
                <a:lnTo>
                  <a:pt x="128740" y="35927"/>
                </a:lnTo>
                <a:lnTo>
                  <a:pt x="148700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205" name="Google Shape;205;p22"/>
          <p:cNvSpPr/>
          <p:nvPr/>
        </p:nvSpPr>
        <p:spPr>
          <a:xfrm>
            <a:off x="3684073" y="3048574"/>
            <a:ext cx="1792279" cy="640794"/>
          </a:xfrm>
          <a:custGeom>
            <a:rect b="b" l="l" r="r" t="t"/>
            <a:pathLst>
              <a:path extrusionOk="0" h="32933" w="105786">
                <a:moveTo>
                  <a:pt x="0" y="0"/>
                </a:moveTo>
                <a:lnTo>
                  <a:pt x="18962" y="32933"/>
                </a:lnTo>
                <a:lnTo>
                  <a:pt x="86325" y="32933"/>
                </a:lnTo>
                <a:lnTo>
                  <a:pt x="105786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206" name="Google Shape;206;p22"/>
          <p:cNvSpPr txBox="1"/>
          <p:nvPr/>
        </p:nvSpPr>
        <p:spPr>
          <a:xfrm>
            <a:off x="4098297" y="2540570"/>
            <a:ext cx="963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TOPP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7" name="Google Shape;207;p22"/>
          <p:cNvSpPr txBox="1"/>
          <p:nvPr/>
        </p:nvSpPr>
        <p:spPr>
          <a:xfrm>
            <a:off x="4098297" y="3190270"/>
            <a:ext cx="963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MIDT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8" name="Google Shape;208;p22"/>
          <p:cNvSpPr txBox="1"/>
          <p:nvPr/>
        </p:nvSpPr>
        <p:spPr>
          <a:xfrm>
            <a:off x="4098297" y="3839971"/>
            <a:ext cx="963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BUNN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9" name="Google Shape;209;p22"/>
          <p:cNvSpPr/>
          <p:nvPr/>
        </p:nvSpPr>
        <p:spPr>
          <a:xfrm>
            <a:off x="1250775" y="3761997"/>
            <a:ext cx="1088667" cy="914528"/>
          </a:xfrm>
          <a:prstGeom prst="flowChartMerge">
            <a:avLst/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2"/>
          <p:cNvSpPr/>
          <p:nvPr/>
        </p:nvSpPr>
        <p:spPr>
          <a:xfrm>
            <a:off x="528437" y="2335150"/>
            <a:ext cx="2533476" cy="640848"/>
          </a:xfrm>
          <a:custGeom>
            <a:rect b="b" l="l" r="r" t="t"/>
            <a:pathLst>
              <a:path extrusionOk="0" h="35927" w="148700">
                <a:moveTo>
                  <a:pt x="0" y="499"/>
                </a:moveTo>
                <a:lnTo>
                  <a:pt x="20958" y="35927"/>
                </a:lnTo>
                <a:lnTo>
                  <a:pt x="128740" y="35927"/>
                </a:lnTo>
                <a:lnTo>
                  <a:pt x="148700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211" name="Google Shape;211;p22"/>
          <p:cNvSpPr/>
          <p:nvPr/>
        </p:nvSpPr>
        <p:spPr>
          <a:xfrm>
            <a:off x="898973" y="3048574"/>
            <a:ext cx="1792279" cy="640794"/>
          </a:xfrm>
          <a:custGeom>
            <a:rect b="b" l="l" r="r" t="t"/>
            <a:pathLst>
              <a:path extrusionOk="0" h="32933" w="105786">
                <a:moveTo>
                  <a:pt x="0" y="0"/>
                </a:moveTo>
                <a:lnTo>
                  <a:pt x="18962" y="32933"/>
                </a:lnTo>
                <a:lnTo>
                  <a:pt x="86325" y="32933"/>
                </a:lnTo>
                <a:lnTo>
                  <a:pt x="105786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212" name="Google Shape;212;p22"/>
          <p:cNvSpPr txBox="1"/>
          <p:nvPr/>
        </p:nvSpPr>
        <p:spPr>
          <a:xfrm>
            <a:off x="1313197" y="2540570"/>
            <a:ext cx="963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TOPP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13" name="Google Shape;213;p22"/>
          <p:cNvSpPr txBox="1"/>
          <p:nvPr/>
        </p:nvSpPr>
        <p:spPr>
          <a:xfrm>
            <a:off x="1313197" y="3190270"/>
            <a:ext cx="963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MIDT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14" name="Google Shape;214;p22"/>
          <p:cNvSpPr txBox="1"/>
          <p:nvPr/>
        </p:nvSpPr>
        <p:spPr>
          <a:xfrm>
            <a:off x="1313197" y="3839971"/>
            <a:ext cx="963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BUNN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215" name="Google Shape;215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36717" y="123852"/>
            <a:ext cx="132690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HVA</a:t>
            </a:r>
            <a:r>
              <a:rPr lang="no"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ER EN KAMPANJE?</a:t>
            </a:r>
            <a:endParaRPr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61" name="Google Shape;61;p14"/>
          <p:cNvCxnSpPr/>
          <p:nvPr/>
        </p:nvCxnSpPr>
        <p:spPr>
          <a:xfrm>
            <a:off x="374025" y="340750"/>
            <a:ext cx="1199400" cy="0"/>
          </a:xfrm>
          <a:prstGeom prst="straightConnector1">
            <a:avLst/>
          </a:prstGeom>
          <a:noFill/>
          <a:ln cap="flat" cmpd="sng" w="38100">
            <a:solidFill>
              <a:srgbClr val="FF70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4"/>
          <p:cNvSpPr txBox="1"/>
          <p:nvPr/>
        </p:nvSpPr>
        <p:spPr>
          <a:xfrm>
            <a:off x="374025" y="1475625"/>
            <a:ext cx="1530600" cy="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</a:rPr>
              <a:t>MÅLGRUPPE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87900" y="2280075"/>
            <a:ext cx="1530600" cy="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</a:rPr>
              <a:t>PERSONAS</a:t>
            </a:r>
            <a:endParaRPr b="1">
              <a:solidFill>
                <a:schemeClr val="lt1"/>
              </a:solidFill>
            </a:endParaRPr>
          </a:p>
        </p:txBody>
      </p:sp>
      <p:pic>
        <p:nvPicPr>
          <p:cNvPr descr="Man blue shirt and black tie.png"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6775" y="1980750"/>
            <a:ext cx="1355175" cy="135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8513" y="1838416"/>
            <a:ext cx="1355175" cy="1452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5050" y="1709801"/>
            <a:ext cx="1355175" cy="157324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982250" y="3975125"/>
            <a:ext cx="74631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Hvem er det dere ønsker å nå?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Velg </a:t>
            </a:r>
            <a:r>
              <a:rPr lang="no" sz="1400" u="sng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en</a:t>
            </a: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 persona du ønsker å gå for først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5958550" y="1527650"/>
            <a:ext cx="1958700" cy="2073900"/>
          </a:xfrm>
          <a:prstGeom prst="rect">
            <a:avLst/>
          </a:prstGeom>
          <a:noFill/>
          <a:ln cap="flat" cmpd="sng" w="38100">
            <a:solidFill>
              <a:srgbClr val="2064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36717" y="123852"/>
            <a:ext cx="132690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HVA</a:t>
            </a:r>
            <a:r>
              <a:rPr lang="no"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SKAL DU HJELPE DE MED?</a:t>
            </a:r>
            <a:endParaRPr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75" name="Google Shape;75;p15"/>
          <p:cNvCxnSpPr/>
          <p:nvPr/>
        </p:nvCxnSpPr>
        <p:spPr>
          <a:xfrm>
            <a:off x="374025" y="340750"/>
            <a:ext cx="1199400" cy="0"/>
          </a:xfrm>
          <a:prstGeom prst="straightConnector1">
            <a:avLst/>
          </a:prstGeom>
          <a:noFill/>
          <a:ln cap="flat" cmpd="sng" w="38100">
            <a:solidFill>
              <a:srgbClr val="FF70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5"/>
          <p:cNvSpPr txBox="1"/>
          <p:nvPr/>
        </p:nvSpPr>
        <p:spPr>
          <a:xfrm>
            <a:off x="374025" y="1475625"/>
            <a:ext cx="1530600" cy="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</a:rPr>
              <a:t>MÅLGRUPPE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387900" y="2280075"/>
            <a:ext cx="1530600" cy="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</a:rPr>
              <a:t>PERSONAS</a:t>
            </a:r>
            <a:endParaRPr b="1">
              <a:solidFill>
                <a:schemeClr val="lt1"/>
              </a:solidFill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3175" y="2123101"/>
            <a:ext cx="1355175" cy="157324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74025" y="1475625"/>
            <a:ext cx="36708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De fleste personasene du forsøker å nå har flere problemstillinger avhengig av hvor i kjøpsreisen de er.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87900" y="3084525"/>
            <a:ext cx="22554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Velg </a:t>
            </a:r>
            <a:r>
              <a:rPr b="1" lang="no" sz="1400" u="sng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EN</a:t>
            </a: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 problemstilling du vil hjelpe de med først.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5473200" y="1785850"/>
            <a:ext cx="36708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Jeg må bytte ut gammelt utstyr med nytt, men hva er de siste modellene på markedet?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5473200" y="2823950"/>
            <a:ext cx="36708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Jeg trenger hjelp, men vet ikke hvem jeg kan stole på?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5525800" y="3862050"/>
            <a:ext cx="36708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Jeg har hørt om denne leverandøren før, men er usikker på om de tilbyr alle elementene jeg trenger.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5161500" y="1017725"/>
            <a:ext cx="36708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Jeg vet ikke helt hva jeg er på jakt etter, men vet jeg har et problem.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6717" y="123852"/>
            <a:ext cx="132690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HVA</a:t>
            </a:r>
            <a:r>
              <a:rPr lang="no"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ER KJØPSTRAKTEN?</a:t>
            </a:r>
            <a:endParaRPr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91" name="Google Shape;91;p16"/>
          <p:cNvCxnSpPr/>
          <p:nvPr/>
        </p:nvCxnSpPr>
        <p:spPr>
          <a:xfrm>
            <a:off x="374025" y="340750"/>
            <a:ext cx="1199400" cy="0"/>
          </a:xfrm>
          <a:prstGeom prst="straightConnector1">
            <a:avLst/>
          </a:prstGeom>
          <a:noFill/>
          <a:ln cap="flat" cmpd="sng" w="38100">
            <a:solidFill>
              <a:srgbClr val="FF70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374050" y="1611650"/>
            <a:ext cx="4703100" cy="21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Kjøpstrakten består av tre kampanjer som alle retter seg mot samme persona: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En til toppen</a:t>
            </a:r>
            <a:b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</a:b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En til midten </a:t>
            </a:r>
            <a:b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</a:b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En til bunnen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Til sammen utgjør dette kjøpsprosessen til en persona.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6390513" y="3234625"/>
            <a:ext cx="1530600" cy="1245000"/>
          </a:xfrm>
          <a:prstGeom prst="flowChartMerge">
            <a:avLst/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5374950" y="1292175"/>
            <a:ext cx="3561737" cy="872397"/>
          </a:xfrm>
          <a:custGeom>
            <a:rect b="b" l="l" r="r" t="t"/>
            <a:pathLst>
              <a:path extrusionOk="0" h="35927" w="148700">
                <a:moveTo>
                  <a:pt x="0" y="499"/>
                </a:moveTo>
                <a:lnTo>
                  <a:pt x="20958" y="35927"/>
                </a:lnTo>
                <a:lnTo>
                  <a:pt x="128740" y="35927"/>
                </a:lnTo>
                <a:lnTo>
                  <a:pt x="148700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95" name="Google Shape;95;p16"/>
          <p:cNvSpPr/>
          <p:nvPr/>
        </p:nvSpPr>
        <p:spPr>
          <a:xfrm>
            <a:off x="5895900" y="2263400"/>
            <a:ext cx="2519823" cy="872395"/>
          </a:xfrm>
          <a:custGeom>
            <a:rect b="b" l="l" r="r" t="t"/>
            <a:pathLst>
              <a:path extrusionOk="0" h="32933" w="105786">
                <a:moveTo>
                  <a:pt x="0" y="0"/>
                </a:moveTo>
                <a:lnTo>
                  <a:pt x="18962" y="32933"/>
                </a:lnTo>
                <a:lnTo>
                  <a:pt x="86325" y="32933"/>
                </a:lnTo>
                <a:lnTo>
                  <a:pt x="105786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96" name="Google Shape;96;p16"/>
          <p:cNvSpPr txBox="1"/>
          <p:nvPr/>
        </p:nvSpPr>
        <p:spPr>
          <a:xfrm>
            <a:off x="6478275" y="157182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TOPP</a:t>
            </a:r>
            <a:endParaRPr b="1" sz="1800"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6478275" y="2456300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MIDT</a:t>
            </a:r>
            <a:endParaRPr b="1" sz="1800"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6478275" y="334077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BUNN</a:t>
            </a:r>
            <a:endParaRPr b="1" sz="1800"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9" name="Google Shape;99;p16"/>
          <p:cNvSpPr/>
          <p:nvPr/>
        </p:nvSpPr>
        <p:spPr>
          <a:xfrm rot="5394989">
            <a:off x="5280725" y="2045984"/>
            <a:ext cx="411600" cy="4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/>
          <p:nvPr/>
        </p:nvSpPr>
        <p:spPr>
          <a:xfrm rot="5394989">
            <a:off x="5312975" y="2859196"/>
            <a:ext cx="411600" cy="4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/>
          <p:nvPr/>
        </p:nvSpPr>
        <p:spPr>
          <a:xfrm rot="5394989">
            <a:off x="5355450" y="3672409"/>
            <a:ext cx="411600" cy="4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717" y="123852"/>
            <a:ext cx="132690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HVA</a:t>
            </a:r>
            <a:r>
              <a:rPr lang="no"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ER KJØPSTRAKTEN?</a:t>
            </a:r>
            <a:endParaRPr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108" name="Google Shape;108;p17"/>
          <p:cNvCxnSpPr/>
          <p:nvPr/>
        </p:nvCxnSpPr>
        <p:spPr>
          <a:xfrm>
            <a:off x="374025" y="340750"/>
            <a:ext cx="1199400" cy="0"/>
          </a:xfrm>
          <a:prstGeom prst="straightConnector1">
            <a:avLst/>
          </a:prstGeom>
          <a:noFill/>
          <a:ln cap="flat" cmpd="sng" w="38100">
            <a:solidFill>
              <a:srgbClr val="FF70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140125" y="1962425"/>
            <a:ext cx="1355100" cy="4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Blogginnlegg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10" name="Google Shape;110;p17"/>
          <p:cNvSpPr/>
          <p:nvPr/>
        </p:nvSpPr>
        <p:spPr>
          <a:xfrm>
            <a:off x="6075638" y="3444075"/>
            <a:ext cx="1530600" cy="1245000"/>
          </a:xfrm>
          <a:prstGeom prst="flowChartMerge">
            <a:avLst/>
          </a:prstGeom>
          <a:solidFill>
            <a:srgbClr val="FFDD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5060075" y="1501625"/>
            <a:ext cx="3561737" cy="872397"/>
          </a:xfrm>
          <a:custGeom>
            <a:rect b="b" l="l" r="r" t="t"/>
            <a:pathLst>
              <a:path extrusionOk="0" h="35927" w="148700">
                <a:moveTo>
                  <a:pt x="0" y="499"/>
                </a:moveTo>
                <a:lnTo>
                  <a:pt x="20958" y="35927"/>
                </a:lnTo>
                <a:lnTo>
                  <a:pt x="128740" y="35927"/>
                </a:lnTo>
                <a:lnTo>
                  <a:pt x="148700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112" name="Google Shape;112;p17"/>
          <p:cNvSpPr/>
          <p:nvPr/>
        </p:nvSpPr>
        <p:spPr>
          <a:xfrm>
            <a:off x="5581025" y="2472850"/>
            <a:ext cx="2519823" cy="872395"/>
          </a:xfrm>
          <a:custGeom>
            <a:rect b="b" l="l" r="r" t="t"/>
            <a:pathLst>
              <a:path extrusionOk="0" h="32933" w="105786">
                <a:moveTo>
                  <a:pt x="0" y="0"/>
                </a:moveTo>
                <a:lnTo>
                  <a:pt x="18962" y="32933"/>
                </a:lnTo>
                <a:lnTo>
                  <a:pt x="86325" y="32933"/>
                </a:lnTo>
                <a:lnTo>
                  <a:pt x="105786" y="0"/>
                </a:lnTo>
                <a:close/>
              </a:path>
            </a:pathLst>
          </a:custGeom>
          <a:solidFill>
            <a:srgbClr val="EFEFF0"/>
          </a:solidFill>
          <a:ln>
            <a:noFill/>
          </a:ln>
        </p:spPr>
      </p:sp>
      <p:sp>
        <p:nvSpPr>
          <p:cNvPr id="113" name="Google Shape;113;p17"/>
          <p:cNvSpPr txBox="1"/>
          <p:nvPr/>
        </p:nvSpPr>
        <p:spPr>
          <a:xfrm>
            <a:off x="6163400" y="178127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TOP</a:t>
            </a:r>
            <a:r>
              <a:rPr b="1" lang="no" sz="1800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P</a:t>
            </a:r>
            <a:endParaRPr b="1" sz="1800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6163400" y="2665750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MID</a:t>
            </a:r>
            <a:r>
              <a:rPr b="1" lang="no" sz="18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T</a:t>
            </a:r>
            <a:endParaRPr b="1" sz="18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6163400" y="355022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rPr>
              <a:t>BUNN</a:t>
            </a:r>
            <a:endParaRPr b="1" sz="1800">
              <a:solidFill>
                <a:schemeClr val="dk2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1140113" y="3258300"/>
            <a:ext cx="1355100" cy="4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E-poster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1140113" y="2812125"/>
            <a:ext cx="1480800" cy="4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Sosiale medier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1140125" y="2365938"/>
            <a:ext cx="1530600" cy="4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Premiuminnhold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19" name="Google Shape;11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717" y="123852"/>
            <a:ext cx="132690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KAMPANJER</a:t>
            </a:r>
            <a:r>
              <a:rPr lang="no"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OG KJØPSTRAKTEN</a:t>
            </a: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?</a:t>
            </a:r>
            <a:endParaRPr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125" name="Google Shape;125;p18"/>
          <p:cNvCxnSpPr/>
          <p:nvPr/>
        </p:nvCxnSpPr>
        <p:spPr>
          <a:xfrm>
            <a:off x="374025" y="340750"/>
            <a:ext cx="1199400" cy="0"/>
          </a:xfrm>
          <a:prstGeom prst="straightConnector1">
            <a:avLst/>
          </a:prstGeom>
          <a:noFill/>
          <a:ln cap="flat" cmpd="sng" w="38100">
            <a:solidFill>
              <a:srgbClr val="FF70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374025" y="1292175"/>
            <a:ext cx="4703100" cy="6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Man trenger </a:t>
            </a:r>
            <a:r>
              <a:rPr b="1" lang="no" sz="1400" u="sng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3</a:t>
            </a: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 kampanjer for å fullføre en kjøpstrakt for </a:t>
            </a:r>
            <a:r>
              <a:rPr b="1" lang="no" sz="1400" u="sng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1</a:t>
            </a: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 persona.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6422763" y="3621450"/>
            <a:ext cx="1530600" cy="1245000"/>
          </a:xfrm>
          <a:prstGeom prst="flowChartMerge">
            <a:avLst/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8"/>
          <p:cNvSpPr/>
          <p:nvPr/>
        </p:nvSpPr>
        <p:spPr>
          <a:xfrm>
            <a:off x="5407200" y="1679000"/>
            <a:ext cx="3561737" cy="872397"/>
          </a:xfrm>
          <a:custGeom>
            <a:rect b="b" l="l" r="r" t="t"/>
            <a:pathLst>
              <a:path extrusionOk="0" h="35927" w="148700">
                <a:moveTo>
                  <a:pt x="0" y="499"/>
                </a:moveTo>
                <a:lnTo>
                  <a:pt x="20958" y="35927"/>
                </a:lnTo>
                <a:lnTo>
                  <a:pt x="128740" y="35927"/>
                </a:lnTo>
                <a:lnTo>
                  <a:pt x="148700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129" name="Google Shape;129;p18"/>
          <p:cNvSpPr/>
          <p:nvPr/>
        </p:nvSpPr>
        <p:spPr>
          <a:xfrm>
            <a:off x="5928150" y="2650225"/>
            <a:ext cx="2519823" cy="872395"/>
          </a:xfrm>
          <a:custGeom>
            <a:rect b="b" l="l" r="r" t="t"/>
            <a:pathLst>
              <a:path extrusionOk="0" h="32933" w="105786">
                <a:moveTo>
                  <a:pt x="0" y="0"/>
                </a:moveTo>
                <a:lnTo>
                  <a:pt x="18962" y="32933"/>
                </a:lnTo>
                <a:lnTo>
                  <a:pt x="86325" y="32933"/>
                </a:lnTo>
                <a:lnTo>
                  <a:pt x="105786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130" name="Google Shape;130;p18"/>
          <p:cNvSpPr txBox="1"/>
          <p:nvPr/>
        </p:nvSpPr>
        <p:spPr>
          <a:xfrm>
            <a:off x="6510525" y="1958650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TOPP</a:t>
            </a:r>
            <a:endParaRPr b="1" sz="1800"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6510525" y="284312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MIDT</a:t>
            </a:r>
            <a:endParaRPr b="1" sz="1800"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6510525" y="3727600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BUNN</a:t>
            </a:r>
            <a:endParaRPr b="1" sz="1800"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33" name="Google Shape;133;p18"/>
          <p:cNvSpPr/>
          <p:nvPr/>
        </p:nvSpPr>
        <p:spPr>
          <a:xfrm rot="-2317">
            <a:off x="4242170" y="2114599"/>
            <a:ext cx="890100" cy="4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 rot="-2208">
            <a:off x="4242175" y="3042780"/>
            <a:ext cx="934200" cy="4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 rot="-2314">
            <a:off x="4241575" y="4025690"/>
            <a:ext cx="891300" cy="4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472375" y="2114800"/>
            <a:ext cx="3330600" cy="4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Hjelp folk å identifisere årsaken til et problem.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472375" y="3085825"/>
            <a:ext cx="2952000" cy="4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Hjelp folk med å finne en løsning.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38" name="Google Shape;138;p18"/>
          <p:cNvSpPr txBox="1"/>
          <p:nvPr>
            <p:ph idx="1" type="body"/>
          </p:nvPr>
        </p:nvSpPr>
        <p:spPr>
          <a:xfrm>
            <a:off x="472375" y="3949325"/>
            <a:ext cx="3144600" cy="4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Hjelpe folk til å forstå at du har den beste løsningen.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39" name="Google Shape;13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717" y="123852"/>
            <a:ext cx="132690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HVORDAN</a:t>
            </a:r>
            <a:r>
              <a:rPr lang="no"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SER KAMPANJER I TOPPEN UT?</a:t>
            </a:r>
            <a:endParaRPr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145" name="Google Shape;145;p19"/>
          <p:cNvCxnSpPr/>
          <p:nvPr/>
        </p:nvCxnSpPr>
        <p:spPr>
          <a:xfrm>
            <a:off x="374025" y="340750"/>
            <a:ext cx="1199400" cy="0"/>
          </a:xfrm>
          <a:prstGeom prst="straightConnector1">
            <a:avLst/>
          </a:prstGeom>
          <a:noFill/>
          <a:ln cap="flat" cmpd="sng" w="38100">
            <a:solidFill>
              <a:srgbClr val="FF70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6" name="Google Shape;146;p19"/>
          <p:cNvSpPr/>
          <p:nvPr/>
        </p:nvSpPr>
        <p:spPr>
          <a:xfrm>
            <a:off x="6390513" y="3234625"/>
            <a:ext cx="1530600" cy="1245000"/>
          </a:xfrm>
          <a:prstGeom prst="flowChartMerge">
            <a:avLst/>
          </a:prstGeom>
          <a:solidFill>
            <a:srgbClr val="EFEF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9"/>
          <p:cNvSpPr/>
          <p:nvPr/>
        </p:nvSpPr>
        <p:spPr>
          <a:xfrm>
            <a:off x="5374950" y="1292175"/>
            <a:ext cx="3561737" cy="872397"/>
          </a:xfrm>
          <a:custGeom>
            <a:rect b="b" l="l" r="r" t="t"/>
            <a:pathLst>
              <a:path extrusionOk="0" h="35927" w="148700">
                <a:moveTo>
                  <a:pt x="0" y="499"/>
                </a:moveTo>
                <a:lnTo>
                  <a:pt x="20958" y="35927"/>
                </a:lnTo>
                <a:lnTo>
                  <a:pt x="128740" y="35927"/>
                </a:lnTo>
                <a:lnTo>
                  <a:pt x="148700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148" name="Google Shape;148;p19"/>
          <p:cNvSpPr/>
          <p:nvPr/>
        </p:nvSpPr>
        <p:spPr>
          <a:xfrm>
            <a:off x="5895900" y="2263400"/>
            <a:ext cx="2519823" cy="872395"/>
          </a:xfrm>
          <a:custGeom>
            <a:rect b="b" l="l" r="r" t="t"/>
            <a:pathLst>
              <a:path extrusionOk="0" h="32933" w="105786">
                <a:moveTo>
                  <a:pt x="0" y="0"/>
                </a:moveTo>
                <a:lnTo>
                  <a:pt x="18962" y="32933"/>
                </a:lnTo>
                <a:lnTo>
                  <a:pt x="86325" y="32933"/>
                </a:lnTo>
                <a:lnTo>
                  <a:pt x="105786" y="0"/>
                </a:lnTo>
                <a:close/>
              </a:path>
            </a:pathLst>
          </a:custGeom>
          <a:solidFill>
            <a:srgbClr val="EFEFF0"/>
          </a:solidFill>
          <a:ln>
            <a:noFill/>
          </a:ln>
        </p:spPr>
      </p:sp>
      <p:sp>
        <p:nvSpPr>
          <p:cNvPr id="149" name="Google Shape;149;p19"/>
          <p:cNvSpPr txBox="1"/>
          <p:nvPr/>
        </p:nvSpPr>
        <p:spPr>
          <a:xfrm>
            <a:off x="6478275" y="157182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TOPP</a:t>
            </a:r>
            <a:endParaRPr b="1" sz="1800"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0" name="Google Shape;150;p19"/>
          <p:cNvSpPr txBox="1"/>
          <p:nvPr/>
        </p:nvSpPr>
        <p:spPr>
          <a:xfrm>
            <a:off x="6478275" y="2456300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MIDT</a:t>
            </a:r>
            <a:endParaRPr b="1" sz="18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1" name="Google Shape;151;p19"/>
          <p:cNvSpPr txBox="1"/>
          <p:nvPr/>
        </p:nvSpPr>
        <p:spPr>
          <a:xfrm>
            <a:off x="6478275" y="334077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BUNN</a:t>
            </a:r>
            <a:endParaRPr b="1" sz="18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2" name="Google Shape;152;p19"/>
          <p:cNvSpPr txBox="1"/>
          <p:nvPr>
            <p:ph idx="1" type="body"/>
          </p:nvPr>
        </p:nvSpPr>
        <p:spPr>
          <a:xfrm>
            <a:off x="374025" y="1292175"/>
            <a:ext cx="3408300" cy="19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Informasjon som er relevant for den bransjen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Forklaringer på ord og uttrykk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Besvare spørsmål som gjør det enklere for personer å definere problemet de opplever.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3" name="Google Shape;153;p19"/>
          <p:cNvSpPr/>
          <p:nvPr/>
        </p:nvSpPr>
        <p:spPr>
          <a:xfrm>
            <a:off x="2419600" y="3906925"/>
            <a:ext cx="2729100" cy="572700"/>
          </a:xfrm>
          <a:prstGeom prst="roundRect">
            <a:avLst>
              <a:gd fmla="val 16667" name="adj"/>
            </a:avLst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LAST NED: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E-bok om bransjen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54" name="Google Shape;15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717" y="123852"/>
            <a:ext cx="132690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HVORDAN</a:t>
            </a:r>
            <a:r>
              <a:rPr lang="no"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SER KAMPANJER I MIDTEN UT?</a:t>
            </a:r>
            <a:endParaRPr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160" name="Google Shape;160;p20"/>
          <p:cNvCxnSpPr/>
          <p:nvPr/>
        </p:nvCxnSpPr>
        <p:spPr>
          <a:xfrm>
            <a:off x="374025" y="340750"/>
            <a:ext cx="1199400" cy="0"/>
          </a:xfrm>
          <a:prstGeom prst="straightConnector1">
            <a:avLst/>
          </a:prstGeom>
          <a:noFill/>
          <a:ln cap="flat" cmpd="sng" w="38100">
            <a:solidFill>
              <a:srgbClr val="FF70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1" name="Google Shape;161;p20"/>
          <p:cNvSpPr txBox="1"/>
          <p:nvPr>
            <p:ph idx="1" type="body"/>
          </p:nvPr>
        </p:nvSpPr>
        <p:spPr>
          <a:xfrm>
            <a:off x="374025" y="1292175"/>
            <a:ext cx="3408300" cy="19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Hvordan velge leverandør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Hvorfor bytte leverandør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Hva skal du se etter når du velger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Hvilke produkter kan du velge mellom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62" name="Google Shape;162;p20"/>
          <p:cNvSpPr/>
          <p:nvPr/>
        </p:nvSpPr>
        <p:spPr>
          <a:xfrm>
            <a:off x="6390513" y="3234625"/>
            <a:ext cx="1530600" cy="1245000"/>
          </a:xfrm>
          <a:prstGeom prst="flowChartMerge">
            <a:avLst/>
          </a:prstGeom>
          <a:solidFill>
            <a:srgbClr val="EFEF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0"/>
          <p:cNvSpPr/>
          <p:nvPr/>
        </p:nvSpPr>
        <p:spPr>
          <a:xfrm>
            <a:off x="5374950" y="1292175"/>
            <a:ext cx="3561737" cy="872397"/>
          </a:xfrm>
          <a:custGeom>
            <a:rect b="b" l="l" r="r" t="t"/>
            <a:pathLst>
              <a:path extrusionOk="0" h="35927" w="148700">
                <a:moveTo>
                  <a:pt x="0" y="499"/>
                </a:moveTo>
                <a:lnTo>
                  <a:pt x="20958" y="35927"/>
                </a:lnTo>
                <a:lnTo>
                  <a:pt x="128740" y="35927"/>
                </a:lnTo>
                <a:lnTo>
                  <a:pt x="148700" y="0"/>
                </a:lnTo>
                <a:close/>
              </a:path>
            </a:pathLst>
          </a:custGeom>
          <a:solidFill>
            <a:srgbClr val="EFEFF0"/>
          </a:solidFill>
          <a:ln>
            <a:noFill/>
          </a:ln>
        </p:spPr>
      </p:sp>
      <p:sp>
        <p:nvSpPr>
          <p:cNvPr id="164" name="Google Shape;164;p20"/>
          <p:cNvSpPr/>
          <p:nvPr/>
        </p:nvSpPr>
        <p:spPr>
          <a:xfrm>
            <a:off x="5895900" y="2263400"/>
            <a:ext cx="2519823" cy="872395"/>
          </a:xfrm>
          <a:custGeom>
            <a:rect b="b" l="l" r="r" t="t"/>
            <a:pathLst>
              <a:path extrusionOk="0" h="32933" w="105786">
                <a:moveTo>
                  <a:pt x="0" y="0"/>
                </a:moveTo>
                <a:lnTo>
                  <a:pt x="18962" y="32933"/>
                </a:lnTo>
                <a:lnTo>
                  <a:pt x="86325" y="32933"/>
                </a:lnTo>
                <a:lnTo>
                  <a:pt x="105786" y="0"/>
                </a:lnTo>
                <a:close/>
              </a:path>
            </a:pathLst>
          </a:custGeom>
          <a:solidFill>
            <a:srgbClr val="47474A"/>
          </a:solidFill>
          <a:ln>
            <a:noFill/>
          </a:ln>
        </p:spPr>
      </p:sp>
      <p:sp>
        <p:nvSpPr>
          <p:cNvPr id="165" name="Google Shape;165;p20"/>
          <p:cNvSpPr txBox="1"/>
          <p:nvPr/>
        </p:nvSpPr>
        <p:spPr>
          <a:xfrm>
            <a:off x="6478275" y="157182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TOPP</a:t>
            </a:r>
            <a:endParaRPr b="1" sz="18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66" name="Google Shape;166;p20"/>
          <p:cNvSpPr txBox="1"/>
          <p:nvPr/>
        </p:nvSpPr>
        <p:spPr>
          <a:xfrm>
            <a:off x="6478275" y="2456300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MIDT</a:t>
            </a:r>
            <a:endParaRPr b="1" sz="1800"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67" name="Google Shape;167;p20"/>
          <p:cNvSpPr txBox="1"/>
          <p:nvPr/>
        </p:nvSpPr>
        <p:spPr>
          <a:xfrm>
            <a:off x="6478275" y="334077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BUNN</a:t>
            </a:r>
            <a:endParaRPr b="1" sz="18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68" name="Google Shape;168;p20"/>
          <p:cNvSpPr/>
          <p:nvPr/>
        </p:nvSpPr>
        <p:spPr>
          <a:xfrm>
            <a:off x="2426450" y="3906925"/>
            <a:ext cx="2729100" cy="572700"/>
          </a:xfrm>
          <a:prstGeom prst="roundRect">
            <a:avLst>
              <a:gd fmla="val 16667" name="adj"/>
            </a:avLst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LAST NED: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Case study 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69" name="Google Shape;16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717" y="123852"/>
            <a:ext cx="132690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HVORDAN</a:t>
            </a:r>
            <a:r>
              <a:rPr lang="no"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no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SER KAMPANJER I BUNNEN UT?</a:t>
            </a:r>
            <a:endParaRPr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175" name="Google Shape;175;p21"/>
          <p:cNvCxnSpPr/>
          <p:nvPr/>
        </p:nvCxnSpPr>
        <p:spPr>
          <a:xfrm>
            <a:off x="374025" y="340750"/>
            <a:ext cx="1199400" cy="0"/>
          </a:xfrm>
          <a:prstGeom prst="straightConnector1">
            <a:avLst/>
          </a:prstGeom>
          <a:noFill/>
          <a:ln cap="flat" cmpd="sng" w="38100">
            <a:solidFill>
              <a:srgbClr val="FF70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6" name="Google Shape;176;p21"/>
          <p:cNvSpPr/>
          <p:nvPr/>
        </p:nvSpPr>
        <p:spPr>
          <a:xfrm>
            <a:off x="6390513" y="3234625"/>
            <a:ext cx="1530600" cy="1245000"/>
          </a:xfrm>
          <a:prstGeom prst="flowChartMerge">
            <a:avLst/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1"/>
          <p:cNvSpPr/>
          <p:nvPr/>
        </p:nvSpPr>
        <p:spPr>
          <a:xfrm>
            <a:off x="5374950" y="1292175"/>
            <a:ext cx="3561737" cy="872397"/>
          </a:xfrm>
          <a:custGeom>
            <a:rect b="b" l="l" r="r" t="t"/>
            <a:pathLst>
              <a:path extrusionOk="0" h="35927" w="148700">
                <a:moveTo>
                  <a:pt x="0" y="499"/>
                </a:moveTo>
                <a:lnTo>
                  <a:pt x="20958" y="35927"/>
                </a:lnTo>
                <a:lnTo>
                  <a:pt x="128740" y="35927"/>
                </a:lnTo>
                <a:lnTo>
                  <a:pt x="148700" y="0"/>
                </a:lnTo>
                <a:close/>
              </a:path>
            </a:pathLst>
          </a:custGeom>
          <a:solidFill>
            <a:srgbClr val="EFEFF0"/>
          </a:solidFill>
          <a:ln>
            <a:noFill/>
          </a:ln>
        </p:spPr>
      </p:sp>
      <p:sp>
        <p:nvSpPr>
          <p:cNvPr id="178" name="Google Shape;178;p21"/>
          <p:cNvSpPr/>
          <p:nvPr/>
        </p:nvSpPr>
        <p:spPr>
          <a:xfrm>
            <a:off x="5895900" y="2263400"/>
            <a:ext cx="2519823" cy="872395"/>
          </a:xfrm>
          <a:custGeom>
            <a:rect b="b" l="l" r="r" t="t"/>
            <a:pathLst>
              <a:path extrusionOk="0" h="32933" w="105786">
                <a:moveTo>
                  <a:pt x="0" y="0"/>
                </a:moveTo>
                <a:lnTo>
                  <a:pt x="18962" y="32933"/>
                </a:lnTo>
                <a:lnTo>
                  <a:pt x="86325" y="32933"/>
                </a:lnTo>
                <a:lnTo>
                  <a:pt x="105786" y="0"/>
                </a:lnTo>
                <a:close/>
              </a:path>
            </a:pathLst>
          </a:custGeom>
          <a:solidFill>
            <a:srgbClr val="EFEFF0"/>
          </a:solidFill>
          <a:ln>
            <a:noFill/>
          </a:ln>
        </p:spPr>
      </p:sp>
      <p:sp>
        <p:nvSpPr>
          <p:cNvPr id="179" name="Google Shape;179;p21"/>
          <p:cNvSpPr txBox="1"/>
          <p:nvPr/>
        </p:nvSpPr>
        <p:spPr>
          <a:xfrm>
            <a:off x="6478275" y="157182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TOPP</a:t>
            </a:r>
            <a:endParaRPr b="1" sz="18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80" name="Google Shape;180;p21"/>
          <p:cNvSpPr txBox="1"/>
          <p:nvPr/>
        </p:nvSpPr>
        <p:spPr>
          <a:xfrm>
            <a:off x="6478275" y="2456300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MIDT</a:t>
            </a:r>
            <a:endParaRPr b="1" sz="18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81" name="Google Shape;181;p21"/>
          <p:cNvSpPr txBox="1"/>
          <p:nvPr/>
        </p:nvSpPr>
        <p:spPr>
          <a:xfrm>
            <a:off x="6478275" y="3340775"/>
            <a:ext cx="1355100" cy="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solidFill>
                  <a:srgbClr val="FF7068"/>
                </a:solidFill>
                <a:latin typeface="IBM Plex Sans"/>
                <a:ea typeface="IBM Plex Sans"/>
                <a:cs typeface="IBM Plex Sans"/>
                <a:sym typeface="IBM Plex Sans"/>
              </a:rPr>
              <a:t>BUNN</a:t>
            </a:r>
            <a:endParaRPr b="1" sz="1800">
              <a:solidFill>
                <a:srgbClr val="FF706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82" name="Google Shape;182;p21"/>
          <p:cNvSpPr/>
          <p:nvPr/>
        </p:nvSpPr>
        <p:spPr>
          <a:xfrm>
            <a:off x="2515350" y="3906925"/>
            <a:ext cx="2729100" cy="572700"/>
          </a:xfrm>
          <a:prstGeom prst="roundRect">
            <a:avLst>
              <a:gd fmla="val 16667" name="adj"/>
            </a:avLst>
          </a:prstGeom>
          <a:solidFill>
            <a:srgbClr val="4747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Ta kontakt om du ønsker en gratis prøve</a:t>
            </a:r>
            <a:endParaRPr b="1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83" name="Google Shape;18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717" y="123852"/>
            <a:ext cx="1326906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 txBox="1"/>
          <p:nvPr>
            <p:ph idx="1" type="body"/>
          </p:nvPr>
        </p:nvSpPr>
        <p:spPr>
          <a:xfrm>
            <a:off x="483450" y="1292175"/>
            <a:ext cx="3408300" cy="19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Begrunne hvorfor dere er det beste valget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Vise til hvordan dere kan kontaktes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●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Vise til hva dere kan tilby før kjøp: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○"/>
            </a:pPr>
            <a:r>
              <a:rPr lang="no" sz="1400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Gratis befaring</a:t>
            </a:r>
            <a:endParaRPr sz="1400"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○"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Gratis vareprøver</a:t>
            </a:r>
            <a:endParaRPr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7474A"/>
              </a:buClr>
              <a:buSzPts val="1400"/>
              <a:buFont typeface="IBM Plex Sans"/>
              <a:buChar char="○"/>
            </a:pPr>
            <a:r>
              <a:rPr lang="no">
                <a:solidFill>
                  <a:srgbClr val="47474A"/>
                </a:solidFill>
                <a:latin typeface="IBM Plex Sans"/>
                <a:ea typeface="IBM Plex Sans"/>
                <a:cs typeface="IBM Plex Sans"/>
                <a:sym typeface="IBM Plex Sans"/>
              </a:rPr>
              <a:t>Gratis test</a:t>
            </a:r>
            <a:endParaRPr>
              <a:solidFill>
                <a:srgbClr val="47474A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